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solidFill>
                  <a:srgbClr val="000000"/>
                </a:solidFill>
                <a:latin typeface="Century Gothic"/>
              </a:rPr>
              <a:t>Cliquez pour déplacer la diapo</a:t>
            </a:r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fr-FR" sz="2000" spc="-1" strike="noStrike">
                <a:latin typeface="Arial"/>
              </a:rPr>
              <a:t>Cliquez pour modifier le format des notes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fr-FR" sz="1400" spc="-1" strike="noStrike">
                <a:latin typeface="Times New Roman"/>
              </a:rPr>
              <a:t>&lt;en-tête&gt;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8" name="PlaceHolder 6"/>
          <p:cNvSpPr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5F351452-29CE-4642-82A1-BEDE8C7D0881}" type="slidenum">
              <a:rPr b="0" lang="fr-FR" sz="1400" spc="-1" strike="noStrike">
                <a:latin typeface="Times New Roman"/>
              </a:rPr>
              <a:t>&lt;numéro&gt;</a:t>
            </a:fld>
            <a:endParaRPr b="0" lang="fr-F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fr-FR" sz="20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fr-FR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05F2F6A-99E9-4B74-957E-ACCA5EB10497}" type="slidenum">
              <a:rPr b="0" lang="fr-FR" sz="1200" spc="-1" strike="noStrike">
                <a:latin typeface="Times New Roman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31A83B5-167A-49AD-AC54-D58CC0D7334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8F091A-AD2C-4176-BBB4-625B955C04C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E3B7B3-2970-4241-8AD4-EF9775E3BBD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2CE36EC-F40C-48EB-8F39-DC144F5F820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C921882-806B-4E38-8CB5-020816C3AFE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FC18934-347D-4573-A190-A7B9B211B5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30FBBA0-8D9E-4A39-B1FE-EAC2CBDF965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604A2C7-8B93-4D3B-AE6F-18311ABA923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575D967-0002-4C7F-995D-B53106418BA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07D7C55-7E61-4078-9423-BEDA6EE2756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822A413-86B2-4DC3-BAD9-AD85BB6E23D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A44F56F-A79D-4868-BA59-5E830AFD16D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CDDAA02-B15F-480F-8666-BC784594FFB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0A0A187-D8BE-4CA8-9E06-DBB3F1E6270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C542E9C-9CE4-420B-BBDC-876C6A1F643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1CBFC4E-B4FD-470B-B9E8-8802D6267A7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42AAEE8-016F-446A-A8C2-B9DB0BEBCCC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CD2ADE5-86B9-48FB-AA8A-4FF9BBF448C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C9D9346-AEB0-4536-9048-C4610A071B3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4F42AD7-CA7E-47DE-979B-0ADC3B13691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11551D1-6B83-4844-873A-C549C6F97F2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F902CC2-3589-455D-B0CB-ACB98E36849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8C836F2-AD11-4199-9B0B-66DF2F05261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953EFE7-655B-45A3-9683-33A818C2DA4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31274AB-4F36-4A4B-84EB-B199C3DA9AA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38A1981-772F-40F5-8068-113D1AAB16F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566CFE0-38F9-480A-8F12-5FB3F7CD184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CF90F72-AE37-47A6-9678-527ACFCB808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8D1DBF2-A2A8-4E27-866F-4A008DDE6C6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55C69B0-EECA-4F51-942A-99EFCC685DD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F438A2-5B38-4EA5-A3A9-2EA9C76CC1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3E7B6E7-2C92-4267-8AA5-7BC52D5D7AD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82712E4-B1C7-43D4-A807-82591DB4920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F829F6A-B83E-4646-ABC8-3C9D24A861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E0491D0-6F8A-42D8-B785-D0A52BB22B3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8EFD9C4-5A1F-4FF9-8C69-B87F5B3C9CC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e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Ovale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Ovale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Ovale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Ovale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Ovale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Forme libre 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Forme libre 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Forme libre 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Rectangle 2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e 6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" name="Rectangle 8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Forme libre 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5400" spc="-1" strike="noStrike">
                <a:solidFill>
                  <a:srgbClr val="ebebeb"/>
                </a:solidFill>
                <a:latin typeface="Century Gothic"/>
              </a:rPr>
              <a:t>Modifiez le style du titre</a:t>
            </a:r>
            <a:endParaRPr b="0" lang="fr-FR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dt" idx="1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b="0" lang="fr-FR" sz="10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fr-FR" sz="10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&lt;date/heure&gt;</a:t>
            </a:r>
            <a:endParaRPr b="0" lang="fr-FR" sz="1000" spc="-1" strike="noStrike"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ftr" idx="2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" name="Rectangle 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" name="PlaceHolder 4"/>
          <p:cNvSpPr>
            <a:spLocks noGrp="1"/>
          </p:cNvSpPr>
          <p:nvPr>
            <p:ph type="sldNum" idx="3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b="0" lang="fr-FR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52E394E6-D1E5-47EE-BAB2-74C0827E9A50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&lt;numéro&gt;</a:t>
            </a:fld>
            <a:endParaRPr b="0" lang="fr-FR" sz="2800" spc="-1" strike="noStrike"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Cliquez pour éditer le format du plan de texte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404040"/>
                </a:solidFill>
                <a:latin typeface="Century Gothic"/>
              </a:rPr>
              <a:t>Second niveau de plan</a:t>
            </a:r>
            <a:endParaRPr b="0" lang="fr-FR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404040"/>
                </a:solidFill>
                <a:latin typeface="Century Gothic"/>
              </a:rPr>
              <a:t>Troisième niveau de plan</a:t>
            </a:r>
            <a:endParaRPr b="0" lang="fr-FR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404040"/>
                </a:solidFill>
                <a:latin typeface="Century Gothic"/>
              </a:rPr>
              <a:t>Quatrième niveau de plan</a:t>
            </a:r>
            <a:endParaRPr b="0" lang="fr-FR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404040"/>
                </a:solidFill>
                <a:latin typeface="Century Gothic"/>
              </a:rPr>
              <a:t>Cinquième niveau de plan</a:t>
            </a:r>
            <a:endParaRPr b="0" lang="fr-FR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404040"/>
                </a:solidFill>
                <a:latin typeface="Century Gothic"/>
              </a:rPr>
              <a:t>Sixième niveau de plan</a:t>
            </a:r>
            <a:endParaRPr b="0" lang="fr-FR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404040"/>
                </a:solidFill>
                <a:latin typeface="Century Gothic"/>
              </a:rPr>
              <a:t>Septième niveau de plan</a:t>
            </a:r>
            <a:endParaRPr b="0" lang="fr-FR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e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57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Ovale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Ovale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Ovale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Ovale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Ovale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Forme libre 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Forme libre 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Forme libre 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Rectangle 2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Modifiez le style du titre</a:t>
            </a:r>
            <a:endParaRPr b="0" lang="fr-FR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Modifiez les styles du texte du masque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8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600" spc="-1" strike="noStrike">
                <a:solidFill>
                  <a:srgbClr val="404040"/>
                </a:solidFill>
                <a:latin typeface="Century Gothic"/>
              </a:rPr>
              <a:t>Deuxième niveau</a:t>
            </a:r>
            <a:endParaRPr b="0" lang="fr-FR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60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400" spc="-1" strike="noStrike">
                <a:solidFill>
                  <a:srgbClr val="404040"/>
                </a:solidFill>
                <a:latin typeface="Century Gothic"/>
              </a:rPr>
              <a:t>Troisième niveau</a:t>
            </a:r>
            <a:endParaRPr b="0" lang="fr-FR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60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200" spc="-1" strike="noStrike">
                <a:solidFill>
                  <a:srgbClr val="404040"/>
                </a:solidFill>
                <a:latin typeface="Century Gothic"/>
              </a:rPr>
              <a:t>Quatrième niveau</a:t>
            </a:r>
            <a:endParaRPr b="0" lang="fr-FR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60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200" spc="-1" strike="noStrike">
                <a:solidFill>
                  <a:srgbClr val="404040"/>
                </a:solidFill>
                <a:latin typeface="Century Gothic"/>
              </a:rPr>
              <a:t>Cinquième niveau</a:t>
            </a:r>
            <a:endParaRPr b="0" lang="fr-FR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 idx="4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1" lang="fr-FR" sz="1000" spc="-1" strike="noStrike">
                <a:solidFill>
                  <a:srgbClr val="b31166"/>
                </a:solidFill>
                <a:latin typeface="Century Gothic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1" lang="fr-FR" sz="1000" spc="-1" strike="noStrike">
                <a:solidFill>
                  <a:srgbClr val="b31166"/>
                </a:solidFill>
                <a:latin typeface="Century Gothic"/>
              </a:rPr>
              <a:t>&lt;date/heure&gt;</a:t>
            </a:r>
            <a:endParaRPr b="0" lang="fr-FR" sz="1000" spc="-1" strike="noStrike"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ftr" idx="5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sldNum" idx="6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b="0" lang="fr-FR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4C894D9A-9CD6-426F-99B9-8D7C7F81DA85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&lt;numéro&gt;</a:t>
            </a:fld>
            <a:endParaRPr b="0" lang="fr-FR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e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09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Ovale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1" name="Ovale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2" name="Ovale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3" name="Ovale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4" name="Ovale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5" name="Forme libre 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Forme libre 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" name="Forme libre 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8" name="Rectangle 2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9" name="Groupe 8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0" name="Rectangle 13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Ovale 16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2" name="Ovale 17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3" name="Ovale 18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4" name="Ovale 19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5" name="Ovale 20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6" name="Rectangle 10"/>
            <p:cNvSpPr/>
            <p:nvPr/>
          </p:nvSpPr>
          <p:spPr>
            <a:xfrm>
              <a:off x="6172200" y="402120"/>
              <a:ext cx="5596200" cy="6053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7" name="Forme libre 5"/>
            <p:cNvSpPr/>
            <p:nvPr/>
          </p:nvSpPr>
          <p:spPr>
            <a:xfrm rot="15922200">
              <a:off x="4203360" y="18262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" name="Forme libre 5"/>
            <p:cNvSpPr/>
            <p:nvPr/>
          </p:nvSpPr>
          <p:spPr>
            <a:xfrm rot="16200000">
              <a:off x="3295080" y="2801880"/>
              <a:ext cx="6053400" cy="1254240"/>
            </a:xfrm>
            <a:custGeom>
              <a:avLst/>
              <a:gdLst/>
              <a:ah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Forme libre 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154880" y="1693440"/>
            <a:ext cx="3864600" cy="17352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Modifiez le style du titre</a:t>
            </a:r>
            <a:endParaRPr b="0" lang="fr-FR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548040" y="1143000"/>
            <a:ext cx="3226680" cy="457164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600" spc="-1" strike="noStrike">
                <a:solidFill>
                  <a:srgbClr val="000000"/>
                </a:solidFill>
                <a:latin typeface="Century Gothic"/>
              </a:rPr>
              <a:t>Cliquez sur l’icône pour ajouter une image</a:t>
            </a:r>
            <a:endParaRPr b="0" lang="fr-FR" sz="16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1154880" y="3657600"/>
            <a:ext cx="3858840" cy="13712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ef53a5"/>
                </a:solidFill>
                <a:latin typeface="Century Gothic"/>
              </a:rPr>
              <a:t>Modifiez les styles du texte du masque</a:t>
            </a:r>
            <a:endParaRPr b="0" lang="fr-FR" sz="14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dt" idx="7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1" lang="fr-FR" sz="1000" spc="-1" strike="noStrike">
                <a:solidFill>
                  <a:srgbClr val="b31166"/>
                </a:solidFill>
                <a:latin typeface="Century Gothic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1" lang="fr-FR" sz="1000" spc="-1" strike="noStrike">
                <a:solidFill>
                  <a:srgbClr val="b31166"/>
                </a:solidFill>
                <a:latin typeface="Century Gothic"/>
              </a:rPr>
              <a:t>&lt;date/heure&gt;</a:t>
            </a:r>
            <a:endParaRPr b="0" lang="fr-FR" sz="1000" spc="-1" strike="noStrike">
              <a:latin typeface="Times New Roman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ftr" idx="8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35" name="Rectangle 15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6" name="PlaceHolder 6"/>
          <p:cNvSpPr>
            <a:spLocks noGrp="1"/>
          </p:cNvSpPr>
          <p:nvPr>
            <p:ph type="sldNum" idx="9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b="0" lang="fr-FR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F913B4C8-BB9A-4492-9919-AE406D801A60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&lt;numéro&gt;</a:t>
            </a:fld>
            <a:endParaRPr b="0" lang="fr-FR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://localhost:8889/notebooks/OneDrive/Project-main/preparation_des_donnee/Pr&#233;sentation%20PMC.ipynb" TargetMode="External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://localhost:8889/notebooks/OneDrive/Project-main/Application/presentation%20app.ipynb#PRESNTATION-APPLICATION" TargetMode="Externa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1379160" y="109584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5400" spc="-1" strike="noStrike">
                <a:solidFill>
                  <a:srgbClr val="ebebeb"/>
                </a:solidFill>
                <a:latin typeface="Century Gothic"/>
              </a:rPr>
              <a:t>PROJET ANNUEL:</a:t>
            </a:r>
            <a:br>
              <a:rPr sz="5400"/>
            </a:br>
            <a:r>
              <a:rPr b="0" lang="fr-FR" sz="5400" spc="-1" strike="noStrike">
                <a:solidFill>
                  <a:srgbClr val="ebebeb"/>
                </a:solidFill>
                <a:latin typeface="Century Gothic"/>
              </a:rPr>
              <a:t>Prédiction de ballon avec IA</a:t>
            </a:r>
            <a:endParaRPr b="0" lang="fr-FR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71000"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 cap="all">
                <a:solidFill>
                  <a:srgbClr val="ef53a5"/>
                </a:solidFill>
                <a:latin typeface="Century Gothic"/>
              </a:rPr>
              <a:t>Victor JOUIN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 cap="all">
                <a:solidFill>
                  <a:srgbClr val="ef53a5"/>
                </a:solidFill>
                <a:latin typeface="Century Gothic"/>
              </a:rPr>
              <a:t>Nassim Barkallah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 cap="all">
                <a:solidFill>
                  <a:srgbClr val="ef53a5"/>
                </a:solidFill>
                <a:latin typeface="Century Gothic"/>
              </a:rPr>
              <a:t>VINCENT CONQ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Déroulement de la présentation</a:t>
            </a:r>
            <a:endParaRPr b="0" lang="fr-FR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Structure du projet: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Librairie explication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Gestion de la data transformation et traitement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Apprentissage sur les données (PMC) démonstration jupyter avec retour critique sur l'algo utilisé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Application et prédiction via l'application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Vos questions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Structure du projet</a:t>
            </a:r>
            <a:endParaRPr b="0" lang="fr-FR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Librairie: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Donnée et apprentissage: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Application: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Structure de la lib</a:t>
            </a:r>
            <a:endParaRPr b="0" lang="fr-FR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Séparation en plusieurs dossiers: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Code c++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 dll microsoft avec code en python pour tester rapidement les lib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 macOS dylib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154880" y="1693440"/>
            <a:ext cx="3864600" cy="17352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Gestion dataset et traitement</a:t>
            </a:r>
            <a:endParaRPr b="0" lang="fr-FR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1154880" y="3657600"/>
            <a:ext cx="3858840" cy="13712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81000"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ef53a5"/>
                </a:solidFill>
                <a:latin typeface="Century Gothic"/>
              </a:rPr>
              <a:t>Data en plusieurs classes:</a:t>
            </a:r>
            <a:endParaRPr b="0" lang="fr-FR" sz="14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ef53a5"/>
                </a:solidFill>
                <a:latin typeface="Century Gothic"/>
              </a:rPr>
              <a:t>Ballon de: foot/basket/baseball</a:t>
            </a:r>
            <a:endParaRPr b="0" lang="fr-FR" sz="1400" spc="-1" strike="noStrike">
              <a:solidFill>
                <a:srgbClr val="404040"/>
              </a:solidFill>
              <a:latin typeface="Century Gothic"/>
            </a:endParaRPr>
          </a:p>
          <a:p>
            <a:pPr marL="285840" indent="-28584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ef53a5"/>
                </a:solidFill>
                <a:latin typeface="Century Gothic"/>
              </a:rPr>
              <a:t>Traitement renommer et formatage de la taille et du type</a:t>
            </a:r>
            <a:endParaRPr b="0" lang="fr-FR" sz="1400" spc="-1" strike="noStrike">
              <a:solidFill>
                <a:srgbClr val="404040"/>
              </a:solidFill>
              <a:latin typeface="Century Gothic"/>
            </a:endParaRPr>
          </a:p>
          <a:p>
            <a:pPr marL="285840" indent="-28584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ef53a5"/>
                </a:solidFill>
                <a:latin typeface="Century Gothic"/>
              </a:rPr>
              <a:t>Déplacement des données dans les dossiers de train / test</a:t>
            </a:r>
            <a:endParaRPr b="0" lang="fr-FR" sz="14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Apprentissage sur nos donnée</a:t>
            </a:r>
            <a:endParaRPr b="0" lang="fr-FR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379332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Les données sont présente dans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Leur dossier train et test on peut alors les traiter et commencé à generer des model 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91" name="ZoneTexte 1"/>
          <p:cNvSpPr/>
          <p:nvPr/>
        </p:nvSpPr>
        <p:spPr>
          <a:xfrm>
            <a:off x="7176240" y="2651400"/>
            <a:ext cx="3303720" cy="94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fr-FR" sz="2800" spc="-1" strike="noStrike">
                <a:solidFill>
                  <a:srgbClr val="404040"/>
                </a:solidFill>
                <a:latin typeface="Century Gothic"/>
              </a:rPr>
              <a:t>Démonstration </a:t>
            </a:r>
            <a:r>
              <a:rPr b="0" lang="fr-FR" sz="2800" spc="-1" strike="noStrike" u="sng">
                <a:solidFill>
                  <a:srgbClr val="8f8f8f"/>
                </a:solidFill>
                <a:uFillTx/>
                <a:latin typeface="Century Gothic"/>
                <a:hlinkClick r:id="rId1"/>
              </a:rPr>
              <a:t>Jupyter</a:t>
            </a:r>
            <a:endParaRPr b="0" lang="fr-F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Application et fonctionnement de celle-ci</a:t>
            </a:r>
            <a:endParaRPr b="0" lang="fr-FR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93" name="ZoneTexte 2"/>
          <p:cNvSpPr/>
          <p:nvPr/>
        </p:nvSpPr>
        <p:spPr>
          <a:xfrm>
            <a:off x="7856280" y="3060000"/>
            <a:ext cx="3303720" cy="94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fr-FR" sz="2800" spc="-1" strike="noStrike">
                <a:solidFill>
                  <a:srgbClr val="404040"/>
                </a:solidFill>
                <a:latin typeface="Century Gothic"/>
              </a:rPr>
              <a:t>Démonstration 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2800" spc="-1" strike="noStrike">
                <a:solidFill>
                  <a:srgbClr val="404040"/>
                </a:solidFill>
                <a:latin typeface="Century Gothic"/>
                <a:hlinkClick r:id="rId1"/>
              </a:rPr>
              <a:t>Jupyter</a:t>
            </a:r>
            <a:endParaRPr b="0" lang="fr-FR" sz="2800" spc="-1" strike="noStrike">
              <a:latin typeface="Arial"/>
            </a:endParaRPr>
          </a:p>
        </p:txBody>
      </p:sp>
      <p:sp>
        <p:nvSpPr>
          <p:cNvPr id="194" name="Espace réservé du contenu 1"/>
          <p:cNvSpPr txBox="1"/>
          <p:nvPr/>
        </p:nvSpPr>
        <p:spPr>
          <a:xfrm>
            <a:off x="720000" y="2520000"/>
            <a:ext cx="6120000" cy="341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L’application possèdent 3 parti distinct :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La parti traitement et prédiction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La parti chargement d’image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Et la parti gestion de la navigation et l’architecture de l’application</a:t>
            </a:r>
            <a:endParaRPr b="0" lang="fr-FR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TF00001243</Template>
  <TotalTime>0</TotalTime>
  <Application>LibreOffice/7.3.2.2$Windows_X86_64 LibreOffice_project/49f2b1bff42cfccbd8f788c8dc32c1c309559be0</Application>
  <AppVersion>15.0000</AppVersion>
  <Words>1</Words>
  <Paragraphs>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2023-07-08T14:46:12Z</dcterms:created>
  <dc:creator/>
  <dc:description/>
  <dc:language>fr-FR</dc:language>
  <cp:lastModifiedBy/>
  <dcterms:modified xsi:type="dcterms:W3CDTF">2023-07-08T18:43:37Z</dcterms:modified>
  <cp:revision>118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Grand écran</vt:lpwstr>
  </property>
  <property fmtid="{D5CDD505-2E9C-101B-9397-08002B2CF9AE}" pid="4" name="Slides">
    <vt:i4>6</vt:i4>
  </property>
</Properties>
</file>